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5"/>
  </p:notesMasterIdLst>
  <p:sldIdLst>
    <p:sldId id="256" r:id="rId3"/>
    <p:sldId id="257" r:id="rId4"/>
    <p:sldId id="274" r:id="rId5"/>
    <p:sldId id="272" r:id="rId6"/>
    <p:sldId id="275" r:id="rId7"/>
    <p:sldId id="276" r:id="rId8"/>
    <p:sldId id="278" r:id="rId9"/>
    <p:sldId id="280" r:id="rId10"/>
    <p:sldId id="279" r:id="rId11"/>
    <p:sldId id="281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CFD"/>
    <a:srgbClr val="3DC5EF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2" autoAdjust="0"/>
    <p:restoredTop sz="94627" autoAdjust="0"/>
  </p:normalViewPr>
  <p:slideViewPr>
    <p:cSldViewPr snapToGrid="0">
      <p:cViewPr varScale="1">
        <p:scale>
          <a:sx n="108" d="100"/>
          <a:sy n="108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déplacer la diapo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fr-FR" sz="2000" b="0" strike="noStrike" spc="-1">
                <a:latin typeface="Arial"/>
              </a:rPr>
              <a:t>Cliquez pour modifier le format des notes</a:t>
            </a:r>
          </a:p>
        </p:txBody>
      </p:sp>
      <p:sp>
        <p:nvSpPr>
          <p:cNvPr id="11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fr-FR" sz="1400" b="0" strike="noStrike" spc="-1">
                <a:latin typeface="Times New Roman"/>
              </a:rPr>
              <a:t>&lt;en-tête&gt;</a:t>
            </a:r>
          </a:p>
        </p:txBody>
      </p:sp>
      <p:sp>
        <p:nvSpPr>
          <p:cNvPr id="11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fr-FR" sz="1400" b="0" strike="noStrike" spc="-1">
                <a:latin typeface="Times New Roman"/>
              </a:rPr>
              <a:t>&lt;date/heure&gt;</a:t>
            </a:r>
          </a:p>
        </p:txBody>
      </p:sp>
      <p:sp>
        <p:nvSpPr>
          <p:cNvPr id="11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fr-FR" sz="1400" b="0" strike="noStrike" spc="-1">
                <a:latin typeface="Times New Roman"/>
              </a:rPr>
              <a:t>&lt;pied de page&gt;</a:t>
            </a:r>
          </a:p>
        </p:txBody>
      </p:sp>
      <p:sp>
        <p:nvSpPr>
          <p:cNvPr id="11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67156FB7-AD98-4ABE-A54B-427C5EF9A4EA}" type="slidenum">
              <a:rPr lang="fr-FR" sz="1400" b="0" strike="noStrike" spc="-1">
                <a:latin typeface="Times New Roman"/>
              </a:rPr>
              <a:t>‹N°›</a:t>
            </a:fld>
            <a:endParaRPr lang="fr-F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2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11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59342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12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94974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3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75160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4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82701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5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64608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15631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7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86109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8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27057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9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53711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10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10637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11" Type="http://schemas.openxmlformats.org/officeDocument/2006/relationships/image" Target="../media/image33.png"/><Relationship Id="rId5" Type="http://schemas.openxmlformats.org/officeDocument/2006/relationships/image" Target="../media/image21.png"/><Relationship Id="rId10" Type="http://schemas.openxmlformats.org/officeDocument/2006/relationships/hyperlink" Target="https://www.youtube.com/embed/" TargetMode="External"/><Relationship Id="rId4" Type="http://schemas.openxmlformats.org/officeDocument/2006/relationships/image" Target="../media/image20.png"/><Relationship Id="rId9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5" Type="http://schemas.openxmlformats.org/officeDocument/2006/relationships/image" Target="../media/image35.jpeg"/><Relationship Id="rId4" Type="http://schemas.openxmlformats.org/officeDocument/2006/relationships/hyperlink" Target="https://github.com/MyleneG06/projXamarin.gi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kitsu.io/api/edge/anime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11" Type="http://schemas.openxmlformats.org/officeDocument/2006/relationships/image" Target="../media/image13.png"/><Relationship Id="rId5" Type="http://schemas.openxmlformats.org/officeDocument/2006/relationships/image" Target="../media/image9.png"/><Relationship Id="rId10" Type="http://schemas.openxmlformats.org/officeDocument/2006/relationships/image" Target="../media/image2.png"/><Relationship Id="rId4" Type="http://schemas.openxmlformats.org/officeDocument/2006/relationships/hyperlink" Target="https://kitsu.docs.apiary.io/#introduction/json:api" TargetMode="External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jpeg"/><Relationship Id="rId3" Type="http://schemas.openxmlformats.org/officeDocument/2006/relationships/image" Target="../media/image17.png"/><Relationship Id="rId7" Type="http://schemas.openxmlformats.org/officeDocument/2006/relationships/image" Target="../media/image2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11" Type="http://schemas.openxmlformats.org/officeDocument/2006/relationships/image" Target="../media/image25.jpeg"/><Relationship Id="rId5" Type="http://schemas.openxmlformats.org/officeDocument/2006/relationships/image" Target="../media/image20.png"/><Relationship Id="rId10" Type="http://schemas.openxmlformats.org/officeDocument/2006/relationships/image" Target="../media/image24.png"/><Relationship Id="rId4" Type="http://schemas.openxmlformats.org/officeDocument/2006/relationships/image" Target="../media/image1.png"/><Relationship Id="rId9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0" y="360000"/>
            <a:ext cx="12191760" cy="1259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6000" b="0" strike="noStrike" spc="-1" dirty="0" err="1">
                <a:solidFill>
                  <a:srgbClr val="000000"/>
                </a:solidFill>
                <a:latin typeface="Calibri"/>
                <a:ea typeface="Calibri"/>
              </a:rPr>
              <a:t>Proj</a:t>
            </a:r>
            <a:r>
              <a:rPr lang="fr-FR" sz="6000" spc="-1" dirty="0">
                <a:solidFill>
                  <a:srgbClr val="000000"/>
                </a:solidFill>
                <a:latin typeface="Calibri"/>
                <a:ea typeface="Calibri"/>
              </a:rPr>
              <a:t> </a:t>
            </a:r>
            <a:r>
              <a:rPr lang="fr-FR" sz="6000" spc="-1" dirty="0">
                <a:solidFill>
                  <a:srgbClr val="000000"/>
                </a:solidFill>
                <a:latin typeface="Calibri"/>
              </a:rPr>
              <a:t>XAMARIN</a:t>
            </a:r>
            <a:endParaRPr lang="fr-FR" sz="6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1083123" y="1979640"/>
            <a:ext cx="10073394" cy="263884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Calibri"/>
              </a:rPr>
              <a:t>LP Conception Développement et Test Logiciel – DAM (2021-2022)</a:t>
            </a:r>
            <a:endParaRPr lang="fr-FR" sz="2000" b="0" strike="noStrike" spc="-1" dirty="0"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2000" i="0" u="non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1" i="0" u="sng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  <a:t>Projet </a:t>
            </a:r>
            <a:r>
              <a:rPr kumimoji="0" lang="fr-FR" sz="2000" b="1" i="0" u="sng" strike="noStrike" kern="1200" cap="none" spc="-1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  <a:t>AniMangApp</a:t>
            </a:r>
            <a:endParaRPr kumimoji="0" lang="fr-FR" sz="2000" b="1" i="0" u="sng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000" b="1" u="sng" spc="-1" dirty="0">
              <a:solidFill>
                <a:srgbClr val="000000"/>
              </a:solidFill>
              <a:latin typeface="Arial"/>
              <a:ea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fr-FR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</a:br>
            <a:br>
              <a:rPr kumimoji="0" lang="fr-FR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</a:br>
            <a:r>
              <a:rPr kumimoji="0" lang="fr-FR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  <a:t>Elèves :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Yassine AJROUD, Vincent CALATAYUD, Kevin POUZAUD, </a:t>
            </a:r>
            <a:r>
              <a:rPr kumimoji="0" lang="fr-FR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  <a:t>Mylène GERVAISE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fr-FR" sz="2400" b="0" strike="noStrike" spc="-1" dirty="0"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3240000" y="5518484"/>
            <a:ext cx="5759640" cy="4211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Professeur : </a:t>
            </a:r>
          </a:p>
          <a:p>
            <a:pPr algn="ctr">
              <a:lnSpc>
                <a:spcPct val="100000"/>
              </a:lnSpc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Jérémy MARABEL</a:t>
            </a:r>
            <a:endParaRPr lang="fr-FR" sz="2000" b="0" strike="noStrike" spc="-1" dirty="0">
              <a:latin typeface="Arial"/>
            </a:endParaRPr>
          </a:p>
        </p:txBody>
      </p:sp>
      <p:pic>
        <p:nvPicPr>
          <p:cNvPr id="123" name="Google Shape;124;p1"/>
          <p:cNvPicPr/>
          <p:nvPr/>
        </p:nvPicPr>
        <p:blipFill>
          <a:blip r:embed="rId2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l="-781" t="75666" b="1738"/>
          <a:stretch/>
        </p:blipFill>
        <p:spPr>
          <a:xfrm>
            <a:off x="4963101" y="4384575"/>
            <a:ext cx="540993" cy="50945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-781" t="26418" b="50986"/>
          <a:stretch/>
        </p:blipFill>
        <p:spPr>
          <a:xfrm>
            <a:off x="2887864" y="4384575"/>
            <a:ext cx="540993" cy="509451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/>
          <a:srcRect l="-781" t="50752" b="26652"/>
          <a:stretch/>
        </p:blipFill>
        <p:spPr>
          <a:xfrm>
            <a:off x="7281129" y="4384575"/>
            <a:ext cx="540993" cy="50945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3"/>
          <a:srcRect l="-781" t="925" b="76479"/>
          <a:stretch/>
        </p:blipFill>
        <p:spPr>
          <a:xfrm>
            <a:off x="9588492" y="4384575"/>
            <a:ext cx="540993" cy="50945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Pop Up </a:t>
            </a:r>
            <a:r>
              <a:rPr lang="fr-FR" sz="4400" b="0" u="sng" strike="noStrike" spc="-1" dirty="0" err="1">
                <a:solidFill>
                  <a:srgbClr val="000000"/>
                </a:solidFill>
                <a:latin typeface="Calibri"/>
                <a:ea typeface="Calibri"/>
              </a:rPr>
              <a:t>Trailer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AniMangApp</a:t>
            </a:r>
            <a:r>
              <a:rPr lang="fr-FR" sz="1200" spc="-1" dirty="0">
                <a:solidFill>
                  <a:srgbClr val="8B8B8B"/>
                </a:solidFill>
                <a:latin typeface="Calibri"/>
              </a:rPr>
              <a:t> - XAMARIN</a:t>
            </a: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10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480A129-CFFD-46DE-9314-37D996A2F8AC}"/>
              </a:ext>
            </a:extLst>
          </p:cNvPr>
          <p:cNvGrpSpPr/>
          <p:nvPr/>
        </p:nvGrpSpPr>
        <p:grpSpPr>
          <a:xfrm>
            <a:off x="-1199" y="1689841"/>
            <a:ext cx="1829999" cy="3754506"/>
            <a:chOff x="-1199" y="1689840"/>
            <a:chExt cx="2010254" cy="4124325"/>
          </a:xfrm>
        </p:grpSpPr>
        <p:grpSp>
          <p:nvGrpSpPr>
            <p:cNvPr id="10" name="Groupe 9"/>
            <p:cNvGrpSpPr/>
            <p:nvPr/>
          </p:nvGrpSpPr>
          <p:grpSpPr>
            <a:xfrm>
              <a:off x="-720" y="1689840"/>
              <a:ext cx="2009775" cy="4124325"/>
              <a:chOff x="838080" y="1689840"/>
              <a:chExt cx="2009775" cy="4124325"/>
            </a:xfrm>
          </p:grpSpPr>
          <p:pic>
            <p:nvPicPr>
              <p:cNvPr id="11" name="Image 10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8080" y="1689840"/>
                <a:ext cx="2009775" cy="4124325"/>
              </a:xfrm>
              <a:prstGeom prst="rect">
                <a:avLst/>
              </a:prstGeom>
            </p:spPr>
          </p:pic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65542" y="3336285"/>
                <a:ext cx="329513" cy="152292"/>
              </a:xfrm>
              <a:prstGeom prst="rect">
                <a:avLst/>
              </a:prstGeom>
            </p:spPr>
          </p:pic>
        </p:grpSp>
        <p:sp>
          <p:nvSpPr>
            <p:cNvPr id="13" name="Rectangle 12"/>
            <p:cNvSpPr/>
            <p:nvPr/>
          </p:nvSpPr>
          <p:spPr>
            <a:xfrm>
              <a:off x="-1199" y="3985212"/>
              <a:ext cx="1099264" cy="262592"/>
            </a:xfrm>
            <a:prstGeom prst="rect">
              <a:avLst/>
            </a:prstGeom>
            <a:noFill/>
            <a:ln w="38100">
              <a:solidFill>
                <a:srgbClr val="FF6C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6"/>
          <a:srcRect l="-781" t="77404"/>
          <a:stretch/>
        </p:blipFill>
        <p:spPr>
          <a:xfrm>
            <a:off x="11414451" y="6348549"/>
            <a:ext cx="540993" cy="50945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26C667C-5114-4EF1-97E1-59E66B8A23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69117" y="1580487"/>
            <a:ext cx="2931132" cy="469926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1BC6AB0-BAA5-40B4-85B7-20346D29DF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05571" y="676869"/>
            <a:ext cx="1003505" cy="73333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C0F3636-EB62-43EE-A2CF-9A832D79F97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719" t="36910" r="4487" b="36456"/>
          <a:stretch/>
        </p:blipFill>
        <p:spPr>
          <a:xfrm>
            <a:off x="6294897" y="3717916"/>
            <a:ext cx="3082720" cy="144248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9E2BF09-7BC4-4D1B-AEB8-BD371A167A64}"/>
              </a:ext>
            </a:extLst>
          </p:cNvPr>
          <p:cNvSpPr txBox="1"/>
          <p:nvPr/>
        </p:nvSpPr>
        <p:spPr>
          <a:xfrm>
            <a:off x="1927275" y="1908190"/>
            <a:ext cx="6750332" cy="1809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2">
              <a:lnSpc>
                <a:spcPct val="90000"/>
              </a:lnSpc>
            </a:pPr>
            <a:r>
              <a:rPr lang="fr-FR" sz="2400" u="sng" spc="-1" dirty="0">
                <a:latin typeface="Calibri"/>
              </a:rPr>
              <a:t>Chargement Modal</a:t>
            </a: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1800" spc="-1" dirty="0">
                <a:latin typeface="Calibri"/>
              </a:rPr>
              <a:t>Utilisation du plugin </a:t>
            </a:r>
            <a:r>
              <a:rPr lang="fr-FR" sz="1800" spc="-1" dirty="0" err="1">
                <a:latin typeface="Calibri"/>
              </a:rPr>
              <a:t>Rg.Plugins.Popup</a:t>
            </a:r>
            <a:r>
              <a:rPr lang="fr-FR" sz="1800" spc="-1" dirty="0">
                <a:latin typeface="Calibri"/>
              </a:rPr>
              <a:t> , taille du modal </a:t>
            </a: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1800" spc="-1" dirty="0">
                <a:latin typeface="Calibri"/>
              </a:rPr>
              <a:t>Fermeture avec bouton ou background</a:t>
            </a:r>
          </a:p>
          <a:p>
            <a:pPr marL="457200" lvl="2">
              <a:lnSpc>
                <a:spcPct val="90000"/>
              </a:lnSpc>
            </a:pPr>
            <a:r>
              <a:rPr lang="fr-FR" sz="2400" u="sng" spc="-1" dirty="0">
                <a:latin typeface="Calibri"/>
              </a:rPr>
              <a:t>Vidéo </a:t>
            </a:r>
            <a:r>
              <a:rPr lang="fr-FR" sz="2400" u="sng" spc="-1" dirty="0" err="1">
                <a:latin typeface="Calibri"/>
              </a:rPr>
              <a:t>Youtube</a:t>
            </a:r>
            <a:endParaRPr lang="fr-FR" sz="2000" u="sng" spc="-1" dirty="0">
              <a:latin typeface="Calibri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000" spc="-1" dirty="0" err="1">
                <a:latin typeface="Calibri"/>
              </a:rPr>
              <a:t>Concatenation</a:t>
            </a:r>
            <a:r>
              <a:rPr lang="fr-FR" sz="2000" spc="-1" dirty="0">
                <a:latin typeface="Calibri"/>
              </a:rPr>
              <a:t> lien </a:t>
            </a:r>
            <a:r>
              <a:rPr lang="fr-FR" sz="2000" spc="-1" dirty="0" err="1">
                <a:latin typeface="Calibri"/>
              </a:rPr>
              <a:t>youtube</a:t>
            </a:r>
            <a:r>
              <a:rPr lang="fr-FR" sz="2000" spc="-1" dirty="0">
                <a:latin typeface="Calibri"/>
              </a:rPr>
              <a:t> avec id </a:t>
            </a:r>
            <a:r>
              <a:rPr lang="fr-FR" sz="2000" spc="-1" dirty="0">
                <a:latin typeface="Calibri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https://www.youtube.com/embed/</a:t>
            </a:r>
            <a:r>
              <a:rPr lang="fr-FR" sz="2000" spc="-1" dirty="0">
                <a:latin typeface="Calibri"/>
              </a:rPr>
              <a:t>  +   </a:t>
            </a:r>
            <a:r>
              <a:rPr lang="fr-FR" sz="2000" spc="-1" dirty="0" err="1">
                <a:latin typeface="Calibri"/>
              </a:rPr>
              <a:t>idYoutube</a:t>
            </a:r>
            <a:endParaRPr lang="fr-FR" sz="2000" spc="-1" dirty="0">
              <a:latin typeface="Calibri"/>
            </a:endParaRPr>
          </a:p>
        </p:txBody>
      </p:sp>
      <p:pic>
        <p:nvPicPr>
          <p:cNvPr id="16" name="Picture 1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3260937-4A99-1314-AC1A-35063F610FD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" t="11777" r="17876" b="5754"/>
          <a:stretch/>
        </p:blipFill>
        <p:spPr>
          <a:xfrm>
            <a:off x="1927275" y="4431217"/>
            <a:ext cx="3963138" cy="18485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97D2CD2-A535-4075-8696-E0BE84963774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5525" t="40648" r="21540" b="50001"/>
          <a:stretch/>
        </p:blipFill>
        <p:spPr>
          <a:xfrm>
            <a:off x="6167353" y="4699280"/>
            <a:ext cx="1774831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702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Conclusion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838080" y="1825559"/>
            <a:ext cx="10514879" cy="4415041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fr-FR" sz="2400" spc="-1" dirty="0">
                <a:latin typeface="Calibri"/>
              </a:rPr>
              <a:t>Points positifs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fr-FR" sz="2400" spc="-1" dirty="0">
                <a:latin typeface="Calibri"/>
              </a:rPr>
              <a:t>Manipulations des points vus en cours 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fr-FR" sz="2400" spc="-1" dirty="0">
                <a:latin typeface="Calibri"/>
              </a:rPr>
              <a:t>Rendu correspondant à la demande et à nos attentes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fr-FR" sz="2400" spc="-1" dirty="0">
                <a:latin typeface="Calibri"/>
              </a:rPr>
              <a:t>Travail en équipe et répartitions des tâches</a:t>
            </a:r>
          </a:p>
          <a:p>
            <a:pPr>
              <a:lnSpc>
                <a:spcPct val="90000"/>
              </a:lnSpc>
            </a:pPr>
            <a:endParaRPr lang="fr-FR" sz="2400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fr-FR" sz="24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Difficultés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fr-FR" sz="2400" spc="-1" dirty="0">
                <a:latin typeface="Calibri" panose="020F0502020204030204" pitchFamily="34" charset="0"/>
                <a:cs typeface="Calibri" panose="020F0502020204030204" pitchFamily="34" charset="0"/>
              </a:rPr>
              <a:t>Gestion des push/pull &gt; branches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fr-FR" sz="24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Différents comportements entre plateformes/versions</a:t>
            </a:r>
          </a:p>
          <a:p>
            <a:pPr>
              <a:lnSpc>
                <a:spcPct val="90000"/>
              </a:lnSpc>
            </a:pPr>
            <a:endParaRPr lang="fr-FR" sz="24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fr-FR" sz="24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Améliorations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2400" spc="-1" dirty="0">
                <a:latin typeface="Calibri" panose="020F0502020204030204" pitchFamily="34" charset="0"/>
                <a:cs typeface="Calibri" panose="020F0502020204030204" pitchFamily="34" charset="0"/>
              </a:rPr>
              <a:t>Recherche : accès à la totalité des données sans surcharger la page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2400" spc="-1" dirty="0">
                <a:latin typeface="Calibri" panose="020F0502020204030204" pitchFamily="34" charset="0"/>
                <a:cs typeface="Calibri" panose="020F0502020204030204" pitchFamily="34" charset="0"/>
              </a:rPr>
              <a:t>Simplification code (1 seul </a:t>
            </a:r>
            <a:r>
              <a:rPr lang="fr-FR" sz="2400" b="1" i="1" spc="-1" dirty="0" err="1">
                <a:latin typeface="Calibri" panose="020F0502020204030204" pitchFamily="34" charset="0"/>
                <a:cs typeface="Calibri" panose="020F0502020204030204" pitchFamily="34" charset="0"/>
              </a:rPr>
              <a:t>item_</a:t>
            </a:r>
            <a:r>
              <a:rPr lang="fr-FR" sz="2400" spc="-1" dirty="0" err="1">
                <a:latin typeface="Calibri" panose="020F0502020204030204" pitchFamily="34" charset="0"/>
                <a:cs typeface="Calibri" panose="020F0502020204030204" pitchFamily="34" charset="0"/>
              </a:rPr>
              <a:t>ListViewModel</a:t>
            </a:r>
            <a:r>
              <a:rPr lang="fr-FR" sz="2400" spc="-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2400" spc="-1" dirty="0">
                <a:latin typeface="Calibri" panose="020F0502020204030204" pitchFamily="34" charset="0"/>
                <a:cs typeface="Calibri" panose="020F0502020204030204" pitchFamily="34" charset="0"/>
              </a:rPr>
              <a:t>BDD : comptes utilisateurs dans la communauté</a:t>
            </a:r>
          </a:p>
          <a:p>
            <a:pPr>
              <a:lnSpc>
                <a:spcPct val="90000"/>
              </a:lnSpc>
            </a:pPr>
            <a:endParaRPr lang="fr-FR" sz="28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AniMangApp</a:t>
            </a:r>
            <a:r>
              <a:rPr lang="fr-FR" sz="1200" spc="-1" dirty="0">
                <a:solidFill>
                  <a:srgbClr val="8B8B8B"/>
                </a:solidFill>
                <a:latin typeface="Calibri"/>
              </a:rPr>
              <a:t> - XAMARIN</a:t>
            </a: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11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/>
          <a:srcRect l="6056" t="1674" r="-6837" b="75730"/>
          <a:stretch/>
        </p:blipFill>
        <p:spPr>
          <a:xfrm>
            <a:off x="11414451" y="6348549"/>
            <a:ext cx="540993" cy="50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15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Ressources 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AniMangApp</a:t>
            </a:r>
            <a:r>
              <a:rPr lang="fr-FR" sz="1200" spc="-1" dirty="0">
                <a:solidFill>
                  <a:srgbClr val="8B8B8B"/>
                </a:solidFill>
                <a:latin typeface="Calibri"/>
              </a:rPr>
              <a:t> - XAMARIN</a:t>
            </a: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12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731FD-5616-4203-812F-09E7FDEAEBC1}"/>
              </a:ext>
            </a:extLst>
          </p:cNvPr>
          <p:cNvSpPr txBox="1"/>
          <p:nvPr/>
        </p:nvSpPr>
        <p:spPr>
          <a:xfrm>
            <a:off x="-361" y="2054880"/>
            <a:ext cx="121917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400" spc="-1" dirty="0">
                <a:solidFill>
                  <a:srgbClr val="000000"/>
                </a:solidFill>
                <a:latin typeface="Arial"/>
                <a:hlinkClick r:id="rId4"/>
              </a:rPr>
              <a:t>https://github.com/MyleneG06/projXamarin.git</a:t>
            </a:r>
            <a:endParaRPr lang="fr-FR" sz="2400" spc="-1" dirty="0">
              <a:solidFill>
                <a:srgbClr val="000000"/>
              </a:solidFill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2400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" name="Google Shape;216;p12" descr="Résultat d’images pour ppt merci pour votre attention">
            <a:extLst>
              <a:ext uri="{FF2B5EF4-FFF2-40B4-BE49-F238E27FC236}">
                <a16:creationId xmlns:a16="http://schemas.microsoft.com/office/drawing/2014/main" id="{EC06082D-4F42-48FF-9ABF-ABEA6173017D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4795627" y="2665057"/>
            <a:ext cx="2599783" cy="1952155"/>
          </a:xfrm>
          <a:prstGeom prst="rect">
            <a:avLst/>
          </a:prstGeom>
          <a:ln>
            <a:noFill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D7B8E47-175E-4A89-86A9-C1799A1573FE}"/>
              </a:ext>
            </a:extLst>
          </p:cNvPr>
          <p:cNvGrpSpPr/>
          <p:nvPr/>
        </p:nvGrpSpPr>
        <p:grpSpPr>
          <a:xfrm>
            <a:off x="5013532" y="5227389"/>
            <a:ext cx="2163972" cy="509451"/>
            <a:chOff x="5114440" y="5088964"/>
            <a:chExt cx="2163972" cy="509451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 rotWithShape="1">
            <a:blip r:embed="rId6"/>
            <a:srcRect l="-781" t="77404"/>
            <a:stretch/>
          </p:blipFill>
          <p:spPr>
            <a:xfrm>
              <a:off x="5655433" y="5088964"/>
              <a:ext cx="540993" cy="509451"/>
            </a:xfrm>
            <a:prstGeom prst="rect">
              <a:avLst/>
            </a:prstGeom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 rotWithShape="1">
            <a:blip r:embed="rId6"/>
            <a:srcRect l="-781" t="26418" b="50986"/>
            <a:stretch/>
          </p:blipFill>
          <p:spPr>
            <a:xfrm>
              <a:off x="5114440" y="5088964"/>
              <a:ext cx="540993" cy="509451"/>
            </a:xfrm>
            <a:prstGeom prst="rect">
              <a:avLst/>
            </a:prstGeom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 rotWithShape="1">
            <a:blip r:embed="rId6"/>
            <a:srcRect l="-3215" t="51911" r="2433" b="25493"/>
            <a:stretch/>
          </p:blipFill>
          <p:spPr>
            <a:xfrm>
              <a:off x="6196426" y="5088964"/>
              <a:ext cx="540993" cy="509451"/>
            </a:xfrm>
            <a:prstGeom prst="rect">
              <a:avLst/>
            </a:prstGeom>
          </p:spPr>
        </p:pic>
        <p:pic>
          <p:nvPicPr>
            <p:cNvPr id="17" name="Image 16"/>
            <p:cNvPicPr>
              <a:picLocks noChangeAspect="1"/>
            </p:cNvPicPr>
            <p:nvPr/>
          </p:nvPicPr>
          <p:blipFill rotWithShape="1">
            <a:blip r:embed="rId6"/>
            <a:srcRect l="-781" t="925" b="76479"/>
            <a:stretch/>
          </p:blipFill>
          <p:spPr>
            <a:xfrm>
              <a:off x="6737419" y="5088964"/>
              <a:ext cx="540993" cy="50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5375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4,579 Live Demo Stock Photos, Pictures &amp; Royalty-Free Images - iStoc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71" b="22404"/>
          <a:stretch/>
        </p:blipFill>
        <p:spPr bwMode="auto">
          <a:xfrm>
            <a:off x="5048257" y="2050870"/>
            <a:ext cx="2143125" cy="1054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>
                <a:solidFill>
                  <a:srgbClr val="000000"/>
                </a:solidFill>
                <a:latin typeface="Calibri"/>
                <a:ea typeface="Calibri"/>
              </a:rPr>
              <a:t>Présentation &amp; démo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AniMangApp</a:t>
            </a:r>
            <a:r>
              <a:rPr lang="fr-FR" sz="1200" spc="-1" dirty="0">
                <a:solidFill>
                  <a:srgbClr val="8B8B8B"/>
                </a:solidFill>
                <a:latin typeface="Calibri"/>
              </a:rPr>
              <a:t> - XAMARIN</a:t>
            </a: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2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4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fr-FR" dirty="0"/>
          </a:p>
        </p:txBody>
      </p:sp>
      <p:sp>
        <p:nvSpPr>
          <p:cNvPr id="8" name="TextShape 2"/>
          <p:cNvSpPr txBox="1"/>
          <p:nvPr/>
        </p:nvSpPr>
        <p:spPr>
          <a:xfrm>
            <a:off x="1083123" y="3429001"/>
            <a:ext cx="10073394" cy="229253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2400" b="1" spc="-1" dirty="0" err="1">
                <a:solidFill>
                  <a:srgbClr val="CC0099"/>
                </a:solidFill>
                <a:latin typeface="Calibri"/>
                <a:ea typeface="Calibri"/>
              </a:rPr>
              <a:t>Ani</a:t>
            </a:r>
            <a:r>
              <a:rPr lang="fr-FR" sz="2400" b="1" spc="-1" dirty="0" err="1">
                <a:solidFill>
                  <a:srgbClr val="FF6CFD"/>
                </a:solidFill>
                <a:latin typeface="Calibri"/>
                <a:ea typeface="Calibri"/>
              </a:rPr>
              <a:t>Mang</a:t>
            </a:r>
            <a:r>
              <a:rPr lang="fr-FR" sz="2400" b="1" spc="-1" dirty="0" err="1">
                <a:solidFill>
                  <a:srgbClr val="3DC5EF"/>
                </a:solidFill>
                <a:latin typeface="Calibri"/>
                <a:ea typeface="Calibri"/>
              </a:rPr>
              <a:t>App</a:t>
            </a:r>
            <a:r>
              <a:rPr lang="fr-FR" sz="2400" b="1" spc="-1" dirty="0">
                <a:solidFill>
                  <a:srgbClr val="000000"/>
                </a:solidFill>
                <a:latin typeface="Calibri"/>
                <a:ea typeface="Calibri"/>
              </a:rPr>
              <a:t> </a:t>
            </a:r>
            <a:br>
              <a:rPr lang="fr-FR" sz="2400" b="1" spc="-1" dirty="0">
                <a:solidFill>
                  <a:srgbClr val="000000"/>
                </a:solidFill>
                <a:latin typeface="Calibri"/>
                <a:ea typeface="Calibri"/>
              </a:rPr>
            </a:br>
            <a:r>
              <a:rPr lang="fr-FR" sz="2400" spc="-1" dirty="0">
                <a:solidFill>
                  <a:srgbClr val="000000"/>
                </a:solidFill>
                <a:latin typeface="Calibri"/>
                <a:ea typeface="Calibri"/>
              </a:rPr>
              <a:t>:</a:t>
            </a:r>
          </a:p>
          <a:p>
            <a:pPr algn="ctr">
              <a:lnSpc>
                <a:spcPct val="90000"/>
              </a:lnSpc>
            </a:pPr>
            <a:r>
              <a:rPr lang="fr-FR" sz="2000" spc="-1" dirty="0">
                <a:solidFill>
                  <a:srgbClr val="000000"/>
                </a:solidFill>
                <a:latin typeface="Calibri"/>
                <a:ea typeface="Calibri"/>
              </a:rPr>
              <a:t>une </a:t>
            </a:r>
            <a:r>
              <a:rPr lang="fr-FR" sz="2000" b="1" spc="-1" dirty="0">
                <a:solidFill>
                  <a:srgbClr val="3DC5EF"/>
                </a:solidFill>
                <a:latin typeface="Calibri"/>
                <a:ea typeface="Calibri"/>
              </a:rPr>
              <a:t>Application</a:t>
            </a:r>
            <a:r>
              <a:rPr lang="fr-FR" sz="2000" spc="-1" dirty="0">
                <a:solidFill>
                  <a:srgbClr val="0070C0"/>
                </a:solidFill>
                <a:latin typeface="Calibri"/>
                <a:ea typeface="Calibri"/>
              </a:rPr>
              <a:t> </a:t>
            </a:r>
            <a:br>
              <a:rPr lang="fr-FR" sz="2000" spc="-1" dirty="0">
                <a:solidFill>
                  <a:srgbClr val="0070C0"/>
                </a:solidFill>
                <a:latin typeface="Calibri"/>
                <a:ea typeface="Calibri"/>
              </a:rPr>
            </a:br>
            <a:r>
              <a:rPr lang="fr-FR" sz="2000" spc="-1" dirty="0">
                <a:solidFill>
                  <a:srgbClr val="000000"/>
                </a:solidFill>
                <a:latin typeface="Calibri"/>
                <a:ea typeface="Calibri"/>
              </a:rPr>
              <a:t>pour la communauté </a:t>
            </a:r>
            <a:br>
              <a:rPr lang="fr-FR" sz="2000" spc="-1" dirty="0">
                <a:solidFill>
                  <a:srgbClr val="000000"/>
                </a:solidFill>
                <a:latin typeface="Calibri"/>
                <a:ea typeface="Calibri"/>
              </a:rPr>
            </a:br>
            <a:r>
              <a:rPr lang="fr-FR" sz="2000" spc="-1" dirty="0">
                <a:solidFill>
                  <a:srgbClr val="000000"/>
                </a:solidFill>
                <a:latin typeface="Calibri"/>
                <a:ea typeface="Calibri"/>
              </a:rPr>
              <a:t>des </a:t>
            </a:r>
            <a:r>
              <a:rPr lang="fr-FR" sz="2000" b="1" spc="-1" dirty="0">
                <a:solidFill>
                  <a:srgbClr val="CC0099"/>
                </a:solidFill>
                <a:latin typeface="Calibri"/>
                <a:ea typeface="Calibri"/>
              </a:rPr>
              <a:t>Animés</a:t>
            </a:r>
            <a:r>
              <a:rPr lang="fr-FR" sz="2000" spc="-1" dirty="0">
                <a:solidFill>
                  <a:srgbClr val="CC0099"/>
                </a:solidFill>
                <a:latin typeface="Calibri"/>
                <a:ea typeface="Calibri"/>
              </a:rPr>
              <a:t> </a:t>
            </a:r>
            <a:br>
              <a:rPr lang="fr-FR" sz="2000" spc="-1" dirty="0">
                <a:solidFill>
                  <a:srgbClr val="CC0099"/>
                </a:solidFill>
                <a:latin typeface="Calibri"/>
                <a:ea typeface="Calibri"/>
              </a:rPr>
            </a:br>
            <a:r>
              <a:rPr lang="fr-FR" sz="2000" spc="-1" dirty="0">
                <a:solidFill>
                  <a:srgbClr val="000000"/>
                </a:solidFill>
                <a:latin typeface="Calibri"/>
                <a:ea typeface="Calibri"/>
              </a:rPr>
              <a:t>et des </a:t>
            </a:r>
            <a:r>
              <a:rPr lang="fr-FR" sz="2000" b="1" spc="-1" dirty="0">
                <a:solidFill>
                  <a:srgbClr val="FF6CFD"/>
                </a:solidFill>
                <a:latin typeface="Calibri"/>
                <a:ea typeface="Calibri"/>
              </a:rPr>
              <a:t>Mangas </a:t>
            </a:r>
          </a:p>
          <a:p>
            <a:pPr algn="ctr">
              <a:lnSpc>
                <a:spcPct val="90000"/>
              </a:lnSpc>
            </a:pPr>
            <a:r>
              <a:rPr lang="fr-FR" sz="2000" spc="-1" dirty="0">
                <a:solidFill>
                  <a:srgbClr val="000000"/>
                </a:solidFill>
                <a:latin typeface="Calibri"/>
                <a:ea typeface="Calibri"/>
              </a:rPr>
              <a:t>…</a:t>
            </a:r>
            <a:br>
              <a:rPr kumimoji="0" lang="fr-FR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</a:br>
            <a:endParaRPr lang="fr-FR" sz="2400" b="0" strike="noStrike" spc="-1" dirty="0">
              <a:latin typeface="Arial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/>
          <a:srcRect l="-781" t="50752" b="26652"/>
          <a:stretch/>
        </p:blipFill>
        <p:spPr>
          <a:xfrm>
            <a:off x="11552684" y="6310800"/>
            <a:ext cx="540993" cy="50945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560" y="0"/>
            <a:ext cx="10514880" cy="1870364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u="sng" spc="-1" dirty="0">
                <a:solidFill>
                  <a:srgbClr val="000000"/>
                </a:solidFill>
                <a:latin typeface="Calibri"/>
              </a:rPr>
              <a:t>Architecture du projet </a:t>
            </a:r>
            <a:br>
              <a:rPr lang="fr-FR" sz="4400" u="sng" spc="-1" dirty="0">
                <a:solidFill>
                  <a:srgbClr val="000000"/>
                </a:solidFill>
                <a:latin typeface="Calibri"/>
              </a:rPr>
            </a:b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AniMangApp</a:t>
            </a:r>
            <a:r>
              <a:rPr lang="fr-FR" sz="1200" spc="-1" dirty="0">
                <a:solidFill>
                  <a:srgbClr val="8B8B8B"/>
                </a:solidFill>
                <a:latin typeface="Calibri"/>
              </a:rPr>
              <a:t> - XAMARIN</a:t>
            </a: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3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5D4510F4-9294-4C4A-9FEA-80E49F47696C}"/>
              </a:ext>
            </a:extLst>
          </p:cNvPr>
          <p:cNvSpPr txBox="1"/>
          <p:nvPr/>
        </p:nvSpPr>
        <p:spPr>
          <a:xfrm>
            <a:off x="838080" y="1209821"/>
            <a:ext cx="6920466" cy="2172685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0" lvl="1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Multiplateforme &amp; MVVM</a:t>
            </a: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080" y="2280309"/>
            <a:ext cx="3908487" cy="2026179"/>
          </a:xfrm>
          <a:prstGeom prst="rect">
            <a:avLst/>
          </a:prstGeom>
        </p:spPr>
      </p:pic>
      <p:sp>
        <p:nvSpPr>
          <p:cNvPr id="3" name="AutoShape 2" descr="Résultat de recherche d'images pour &quot;logo android&quot;"/>
          <p:cNvSpPr>
            <a:spLocks noChangeAspect="1" noChangeArrowheads="1"/>
          </p:cNvSpPr>
          <p:nvPr/>
        </p:nvSpPr>
        <p:spPr bwMode="auto">
          <a:xfrm>
            <a:off x="3201605" y="1467239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" name="AutoShape 4" descr="Résultat de recherche d'images pour &quot;logo android&quot;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5" name="Groupe 4"/>
          <p:cNvGrpSpPr/>
          <p:nvPr/>
        </p:nvGrpSpPr>
        <p:grpSpPr>
          <a:xfrm>
            <a:off x="1203941" y="4395641"/>
            <a:ext cx="2967022" cy="995120"/>
            <a:chOff x="4684808" y="160338"/>
            <a:chExt cx="5048992" cy="1693400"/>
          </a:xfrm>
        </p:grpSpPr>
        <p:pic>
          <p:nvPicPr>
            <p:cNvPr id="1030" name="Picture 6" descr="Android logo : histoire, signification et évolution, symbole"/>
            <p:cNvPicPr>
              <a:picLocks noChangeAspect="1" noChangeArrowheads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571" r="26569"/>
            <a:stretch/>
          </p:blipFill>
          <p:spPr bwMode="auto">
            <a:xfrm>
              <a:off x="4684808" y="160338"/>
              <a:ext cx="1410711" cy="169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Développement applications iOS Lyon | AXOPEN"/>
            <p:cNvPicPr>
              <a:picLocks noChangeAspect="1" noChangeArrowheads="1"/>
            </p:cNvPicPr>
            <p:nvPr/>
          </p:nvPicPr>
          <p:blipFill rotWithShape="1"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698" t="10188" r="14917" b="10068"/>
            <a:stretch/>
          </p:blipFill>
          <p:spPr bwMode="auto">
            <a:xfrm>
              <a:off x="8287820" y="206380"/>
              <a:ext cx="1445980" cy="16152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Build Desktop apps and software | Framestack"/>
            <p:cNvPicPr>
              <a:picLocks noChangeAspect="1" noChangeArrowheads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04" t="14757" r="20936" b="16396"/>
            <a:stretch/>
          </p:blipFill>
          <p:spPr bwMode="auto">
            <a:xfrm>
              <a:off x="6439708" y="401728"/>
              <a:ext cx="1516515" cy="12837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8"/>
          <a:srcRect l="-781" t="77404"/>
          <a:stretch/>
        </p:blipFill>
        <p:spPr>
          <a:xfrm>
            <a:off x="11414451" y="6348549"/>
            <a:ext cx="540993" cy="5094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01A02E2-C3A1-4A8F-BD3E-FC9EB67811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99475" y="184230"/>
            <a:ext cx="3305669" cy="649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32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API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AniMangApp</a:t>
            </a:r>
            <a:r>
              <a:rPr lang="fr-FR" sz="1200" spc="-1" dirty="0">
                <a:solidFill>
                  <a:srgbClr val="8B8B8B"/>
                </a:solidFill>
                <a:latin typeface="Calibri"/>
              </a:rPr>
              <a:t> - XAMARIN</a:t>
            </a: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4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5D4510F4-9294-4C4A-9FEA-80E49F47696C}"/>
              </a:ext>
            </a:extLst>
          </p:cNvPr>
          <p:cNvSpPr txBox="1"/>
          <p:nvPr/>
        </p:nvSpPr>
        <p:spPr>
          <a:xfrm>
            <a:off x="0" y="1438902"/>
            <a:ext cx="5880688" cy="406862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0" lvl="1" algn="ctr">
              <a:lnSpc>
                <a:spcPct val="90000"/>
              </a:lnSpc>
            </a:pPr>
            <a:r>
              <a:rPr lang="fr-FR" sz="2000" spc="-1" dirty="0">
                <a:solidFill>
                  <a:srgbClr val="000000"/>
                </a:solidFill>
                <a:latin typeface="Calibri"/>
                <a:hlinkClick r:id="rId4"/>
              </a:rPr>
              <a:t>https://kitsu.docs.apiary.io/#introduction/json:api</a:t>
            </a:r>
            <a:endParaRPr lang="fr-FR" sz="2000" spc="-1" dirty="0">
              <a:solidFill>
                <a:srgbClr val="000000"/>
              </a:solidFill>
              <a:latin typeface="Calibri"/>
            </a:endParaRPr>
          </a:p>
          <a:p>
            <a:pPr marL="457200" lvl="2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457200" lvl="2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5"/>
          <a:srcRect r="8855"/>
          <a:stretch/>
        </p:blipFill>
        <p:spPr>
          <a:xfrm>
            <a:off x="153579" y="114731"/>
            <a:ext cx="684501" cy="66638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0688" y="789709"/>
            <a:ext cx="2627264" cy="530352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91526" y="784775"/>
            <a:ext cx="1999539" cy="530845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248836" y="276957"/>
            <a:ext cx="35527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2">
              <a:lnSpc>
                <a:spcPct val="90000"/>
              </a:lnSpc>
            </a:pPr>
            <a:r>
              <a:rPr lang="fr-FR" sz="2000" spc="-1" dirty="0">
                <a:solidFill>
                  <a:srgbClr val="000000"/>
                </a:solidFill>
                <a:latin typeface="Calibri"/>
                <a:hlinkClick r:id="rId8"/>
              </a:rPr>
              <a:t>https://kitsu.io/api/edge/ …</a:t>
            </a:r>
            <a:endParaRPr lang="fr-FR" sz="2000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248836" y="888093"/>
            <a:ext cx="504037" cy="182865"/>
          </a:xfrm>
          <a:prstGeom prst="rect">
            <a:avLst/>
          </a:prstGeom>
          <a:noFill/>
          <a:ln>
            <a:solidFill>
              <a:srgbClr val="FF6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9111160" y="903232"/>
            <a:ext cx="504037" cy="182865"/>
          </a:xfrm>
          <a:prstGeom prst="rect">
            <a:avLst/>
          </a:prstGeom>
          <a:noFill/>
          <a:ln>
            <a:solidFill>
              <a:srgbClr val="FF6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080" y="1925933"/>
            <a:ext cx="3775602" cy="2014165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10"/>
          <a:srcRect l="-781" t="346" r="-1" b="77058"/>
          <a:stretch/>
        </p:blipFill>
        <p:spPr>
          <a:xfrm>
            <a:off x="11414451" y="6348549"/>
            <a:ext cx="540993" cy="509451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A4626BA-D741-49FB-B073-CA2CF6F47130}"/>
              </a:ext>
            </a:extLst>
          </p:cNvPr>
          <p:cNvGrpSpPr/>
          <p:nvPr/>
        </p:nvGrpSpPr>
        <p:grpSpPr>
          <a:xfrm>
            <a:off x="843317" y="4463395"/>
            <a:ext cx="4094954" cy="1691481"/>
            <a:chOff x="495829" y="4320124"/>
            <a:chExt cx="4094954" cy="169148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8E92DE6-5FDB-4B78-9271-B256ED18E6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12629" r="19036" b="55699"/>
            <a:stretch/>
          </p:blipFill>
          <p:spPr>
            <a:xfrm>
              <a:off x="495829" y="4537666"/>
              <a:ext cx="3274313" cy="1473939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5693FE7-8FED-4B83-9A6E-FC9636B20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1118601">
              <a:off x="2678565" y="4320124"/>
              <a:ext cx="1912218" cy="441281"/>
            </a:xfrm>
            <a:prstGeom prst="rect">
              <a:avLst/>
            </a:prstGeom>
          </p:spPr>
        </p:pic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3C53B1-F616-420C-A678-3863D43EB7F0}"/>
              </a:ext>
            </a:extLst>
          </p:cNvPr>
          <p:cNvCxnSpPr/>
          <p:nvPr/>
        </p:nvCxnSpPr>
        <p:spPr>
          <a:xfrm>
            <a:off x="6096000" y="1937222"/>
            <a:ext cx="736600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83798C4-BAB4-4A50-8032-AE68687023C8}"/>
              </a:ext>
            </a:extLst>
          </p:cNvPr>
          <p:cNvCxnSpPr>
            <a:cxnSpLocks/>
          </p:cNvCxnSpPr>
          <p:nvPr/>
        </p:nvCxnSpPr>
        <p:spPr>
          <a:xfrm>
            <a:off x="6096000" y="4883622"/>
            <a:ext cx="656873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FBCF623-0DF1-44C0-831E-B1676BC2844C}"/>
              </a:ext>
            </a:extLst>
          </p:cNvPr>
          <p:cNvCxnSpPr>
            <a:cxnSpLocks/>
          </p:cNvCxnSpPr>
          <p:nvPr/>
        </p:nvCxnSpPr>
        <p:spPr>
          <a:xfrm>
            <a:off x="6096000" y="5010622"/>
            <a:ext cx="558800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4DC6B55-1E70-4015-97C0-72848554E666}"/>
              </a:ext>
            </a:extLst>
          </p:cNvPr>
          <p:cNvCxnSpPr/>
          <p:nvPr/>
        </p:nvCxnSpPr>
        <p:spPr>
          <a:xfrm>
            <a:off x="6108700" y="5531322"/>
            <a:ext cx="736600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CB619BB-4F9B-4344-A950-E7CED1060DD8}"/>
              </a:ext>
            </a:extLst>
          </p:cNvPr>
          <p:cNvCxnSpPr>
            <a:cxnSpLocks/>
          </p:cNvCxnSpPr>
          <p:nvPr/>
        </p:nvCxnSpPr>
        <p:spPr>
          <a:xfrm>
            <a:off x="6063477" y="3600922"/>
            <a:ext cx="565923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C68D4C0-C65E-43AA-A685-FD6AB6F611A4}"/>
              </a:ext>
            </a:extLst>
          </p:cNvPr>
          <p:cNvCxnSpPr>
            <a:cxnSpLocks/>
          </p:cNvCxnSpPr>
          <p:nvPr/>
        </p:nvCxnSpPr>
        <p:spPr>
          <a:xfrm>
            <a:off x="6107154" y="2838922"/>
            <a:ext cx="776246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74C6893-7F46-4B08-8F17-1429512E5D08}"/>
              </a:ext>
            </a:extLst>
          </p:cNvPr>
          <p:cNvCxnSpPr>
            <a:cxnSpLocks/>
          </p:cNvCxnSpPr>
          <p:nvPr/>
        </p:nvCxnSpPr>
        <p:spPr>
          <a:xfrm>
            <a:off x="6069054" y="3092922"/>
            <a:ext cx="776246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0B52DC4-397C-4EEB-A7F0-78F652C35CDE}"/>
              </a:ext>
            </a:extLst>
          </p:cNvPr>
          <p:cNvCxnSpPr/>
          <p:nvPr/>
        </p:nvCxnSpPr>
        <p:spPr>
          <a:xfrm>
            <a:off x="8944078" y="2000722"/>
            <a:ext cx="736600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52AEB9E-B793-4DE0-854C-BD10B5834AA7}"/>
              </a:ext>
            </a:extLst>
          </p:cNvPr>
          <p:cNvCxnSpPr>
            <a:cxnSpLocks/>
          </p:cNvCxnSpPr>
          <p:nvPr/>
        </p:nvCxnSpPr>
        <p:spPr>
          <a:xfrm>
            <a:off x="8944078" y="5112222"/>
            <a:ext cx="656873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8AA7DA1-7601-4AA9-AD18-989CAB0F9205}"/>
              </a:ext>
            </a:extLst>
          </p:cNvPr>
          <p:cNvCxnSpPr>
            <a:cxnSpLocks/>
          </p:cNvCxnSpPr>
          <p:nvPr/>
        </p:nvCxnSpPr>
        <p:spPr>
          <a:xfrm>
            <a:off x="8944078" y="5239222"/>
            <a:ext cx="558800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FBE6964-2C46-432F-B3C7-B57179BC7171}"/>
              </a:ext>
            </a:extLst>
          </p:cNvPr>
          <p:cNvCxnSpPr>
            <a:cxnSpLocks/>
          </p:cNvCxnSpPr>
          <p:nvPr/>
        </p:nvCxnSpPr>
        <p:spPr>
          <a:xfrm>
            <a:off x="8924255" y="3753322"/>
            <a:ext cx="565923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05D1FB6-9165-45DB-83B1-6B7C9B161A0C}"/>
              </a:ext>
            </a:extLst>
          </p:cNvPr>
          <p:cNvCxnSpPr>
            <a:cxnSpLocks/>
          </p:cNvCxnSpPr>
          <p:nvPr/>
        </p:nvCxnSpPr>
        <p:spPr>
          <a:xfrm>
            <a:off x="8955232" y="2940522"/>
            <a:ext cx="776246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B5D4D07-3BF2-4CC1-AB10-2A9FE8FC66C8}"/>
              </a:ext>
            </a:extLst>
          </p:cNvPr>
          <p:cNvCxnSpPr>
            <a:cxnSpLocks/>
          </p:cNvCxnSpPr>
          <p:nvPr/>
        </p:nvCxnSpPr>
        <p:spPr>
          <a:xfrm>
            <a:off x="8917132" y="3219922"/>
            <a:ext cx="776246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C4568A2-8058-4472-AFC4-C0BD2A65B46F}"/>
              </a:ext>
            </a:extLst>
          </p:cNvPr>
          <p:cNvCxnSpPr>
            <a:cxnSpLocks/>
          </p:cNvCxnSpPr>
          <p:nvPr/>
        </p:nvCxnSpPr>
        <p:spPr>
          <a:xfrm>
            <a:off x="6219741" y="2599436"/>
            <a:ext cx="2735491" cy="0"/>
          </a:xfrm>
          <a:prstGeom prst="line">
            <a:avLst/>
          </a:prstGeom>
          <a:ln w="38100">
            <a:solidFill>
              <a:srgbClr val="FF6C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1ECA06C-915D-447B-8A0F-A4BAFBE4BBB0}"/>
              </a:ext>
            </a:extLst>
          </p:cNvPr>
          <p:cNvCxnSpPr/>
          <p:nvPr/>
        </p:nvCxnSpPr>
        <p:spPr>
          <a:xfrm>
            <a:off x="8691526" y="781114"/>
            <a:ext cx="0" cy="53121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119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468" y="860352"/>
            <a:ext cx="4021345" cy="5114919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221" y="860352"/>
            <a:ext cx="4004746" cy="5141613"/>
          </a:xfrm>
          <a:prstGeom prst="rect">
            <a:avLst/>
          </a:prstGeom>
        </p:spPr>
      </p:pic>
      <p:sp>
        <p:nvSpPr>
          <p:cNvPr id="124" name="TextShape 1"/>
          <p:cNvSpPr txBox="1"/>
          <p:nvPr/>
        </p:nvSpPr>
        <p:spPr>
          <a:xfrm>
            <a:off x="838560" y="-103642"/>
            <a:ext cx="3076735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u="sng" spc="-1" dirty="0">
                <a:solidFill>
                  <a:srgbClr val="000000"/>
                </a:solidFill>
                <a:latin typeface="Calibri"/>
              </a:rPr>
              <a:t>Navigation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AniMangApp</a:t>
            </a:r>
            <a:r>
              <a:rPr lang="fr-FR" sz="1200" spc="-1" dirty="0">
                <a:solidFill>
                  <a:srgbClr val="8B8B8B"/>
                </a:solidFill>
                <a:latin typeface="Calibri"/>
              </a:rPr>
              <a:t> - XAMARIN</a:t>
            </a: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5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5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6"/>
          <a:srcRect l="34108" t="60966" r="51558" b="22909"/>
          <a:stretch/>
        </p:blipFill>
        <p:spPr>
          <a:xfrm>
            <a:off x="8371093" y="6042072"/>
            <a:ext cx="693600" cy="755425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 rotWithShape="1">
          <a:blip r:embed="rId6"/>
          <a:srcRect l="50235" t="21572" r="33202" b="64139"/>
          <a:stretch/>
        </p:blipFill>
        <p:spPr>
          <a:xfrm>
            <a:off x="2798131" y="6042072"/>
            <a:ext cx="858944" cy="717408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798131" y="355960"/>
            <a:ext cx="3433312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914400" lvl="3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Onglets &amp; Listes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532855" y="5665379"/>
            <a:ext cx="370077" cy="333891"/>
          </a:xfrm>
          <a:prstGeom prst="rect">
            <a:avLst/>
          </a:prstGeom>
          <a:noFill/>
          <a:ln w="76200">
            <a:solidFill>
              <a:srgbClr val="FF6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 rotWithShape="1">
          <a:blip r:embed="rId7"/>
          <a:srcRect l="-781" t="27577" b="49827"/>
          <a:stretch/>
        </p:blipFill>
        <p:spPr>
          <a:xfrm>
            <a:off x="11414451" y="6348549"/>
            <a:ext cx="540993" cy="509451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3016517" y="5647707"/>
            <a:ext cx="370077" cy="333891"/>
          </a:xfrm>
          <a:prstGeom prst="rect">
            <a:avLst/>
          </a:prstGeom>
          <a:noFill/>
          <a:ln w="76200">
            <a:solidFill>
              <a:srgbClr val="FF6C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/>
          </a:p>
        </p:txBody>
      </p:sp>
    </p:spTree>
    <p:extLst>
      <p:ext uri="{BB962C8B-B14F-4D97-AF65-F5344CB8AC3E}">
        <p14:creationId xmlns:p14="http://schemas.microsoft.com/office/powerpoint/2010/main" val="2528116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560" y="-103642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u="sng" spc="-1" dirty="0">
                <a:solidFill>
                  <a:srgbClr val="000000"/>
                </a:solidFill>
                <a:latin typeface="Calibri"/>
              </a:rPr>
              <a:t>Détails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AniMangApp</a:t>
            </a:r>
            <a:r>
              <a:rPr lang="fr-FR" sz="1200" spc="-1" dirty="0">
                <a:solidFill>
                  <a:srgbClr val="8B8B8B"/>
                </a:solidFill>
                <a:latin typeface="Calibri"/>
              </a:rPr>
              <a:t> - XAMARIN</a:t>
            </a: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6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288" y="850232"/>
            <a:ext cx="3812297" cy="4751638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5"/>
          <a:srcRect t="63962" r="66929" b="20154"/>
          <a:stretch/>
        </p:blipFill>
        <p:spPr>
          <a:xfrm>
            <a:off x="931288" y="5669280"/>
            <a:ext cx="2163279" cy="1005840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6"/>
          <a:srcRect l="-1" r="1532"/>
          <a:stretch/>
        </p:blipFill>
        <p:spPr>
          <a:xfrm>
            <a:off x="5971179" y="850232"/>
            <a:ext cx="3762621" cy="4751638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5"/>
          <a:srcRect l="16369" t="26944" r="51685" b="60845"/>
          <a:stretch/>
        </p:blipFill>
        <p:spPr>
          <a:xfrm>
            <a:off x="7704216" y="5966671"/>
            <a:ext cx="2029584" cy="750973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 rotWithShape="1">
          <a:blip r:embed="rId7"/>
          <a:srcRect l="-781" t="27577" b="49827"/>
          <a:stretch/>
        </p:blipFill>
        <p:spPr>
          <a:xfrm>
            <a:off x="11414451" y="6348549"/>
            <a:ext cx="540993" cy="50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067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Persistance des données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AniMangApp</a:t>
            </a:r>
            <a:r>
              <a:rPr lang="fr-FR" sz="1200" spc="-1" dirty="0">
                <a:solidFill>
                  <a:srgbClr val="8B8B8B"/>
                </a:solidFill>
                <a:latin typeface="Calibri"/>
              </a:rPr>
              <a:t> - XAMARIN</a:t>
            </a: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7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5D4510F4-9294-4C4A-9FEA-80E49F47696C}"/>
              </a:ext>
            </a:extLst>
          </p:cNvPr>
          <p:cNvSpPr txBox="1"/>
          <p:nvPr/>
        </p:nvSpPr>
        <p:spPr>
          <a:xfrm>
            <a:off x="3208713" y="1833510"/>
            <a:ext cx="8144727" cy="3479029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457200" lvl="2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457200" lvl="2">
              <a:lnSpc>
                <a:spcPct val="90000"/>
              </a:lnSpc>
            </a:pPr>
            <a:r>
              <a:rPr lang="fr-FR" sz="2400" u="sng" spc="-1" dirty="0">
                <a:solidFill>
                  <a:srgbClr val="000000"/>
                </a:solidFill>
                <a:latin typeface="Calibri"/>
              </a:rPr>
              <a:t>Vues</a:t>
            </a:r>
            <a:endParaRPr lang="fr-FR" sz="2000" u="sng" spc="-1" dirty="0">
              <a:solidFill>
                <a:srgbClr val="000000"/>
              </a:solidFill>
              <a:latin typeface="Calibri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000" spc="-1" dirty="0">
                <a:solidFill>
                  <a:srgbClr val="000000"/>
                </a:solidFill>
                <a:latin typeface="Calibri"/>
              </a:rPr>
              <a:t>Méthode </a:t>
            </a:r>
            <a:r>
              <a:rPr lang="fr-FR" sz="20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OnAppearing</a:t>
            </a:r>
            <a:r>
              <a:rPr lang="fr-FR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  <a:endParaRPr lang="fr-FR" sz="2000" b="1" spc="-1" dirty="0">
              <a:solidFill>
                <a:srgbClr val="000000"/>
              </a:solidFill>
              <a:latin typeface="Calibri"/>
              <a:cs typeface="Calibri" panose="020F0502020204030204" pitchFamily="34" charset="0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000" spc="-1" dirty="0">
                <a:solidFill>
                  <a:srgbClr val="000000"/>
                </a:solidFill>
                <a:latin typeface="Calibri"/>
              </a:rPr>
              <a:t>Incrémentation automatique</a:t>
            </a: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000" spc="-1" dirty="0">
                <a:solidFill>
                  <a:srgbClr val="000000"/>
                </a:solidFill>
                <a:latin typeface="Calibri"/>
              </a:rPr>
              <a:t>Enregistrement dans </a:t>
            </a:r>
            <a:r>
              <a:rPr lang="fr-FR" sz="20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Preferences</a:t>
            </a:r>
            <a:br>
              <a:rPr lang="fr-FR" sz="2000" dirty="0"/>
            </a:br>
            <a:endParaRPr lang="fr-FR" sz="2000" spc="-1" dirty="0">
              <a:solidFill>
                <a:srgbClr val="000000"/>
              </a:solidFill>
              <a:latin typeface="Calibri"/>
            </a:endParaRPr>
          </a:p>
          <a:p>
            <a:pPr marL="457200" lvl="2">
              <a:lnSpc>
                <a:spcPct val="90000"/>
              </a:lnSpc>
            </a:pPr>
            <a:r>
              <a:rPr lang="fr-FR" sz="2400" u="sng" spc="-1" dirty="0">
                <a:solidFill>
                  <a:srgbClr val="000000"/>
                </a:solidFill>
                <a:latin typeface="Calibri"/>
              </a:rPr>
              <a:t>Likes</a:t>
            </a:r>
            <a:endParaRPr lang="fr-FR" sz="2000" u="sng" spc="-1" dirty="0">
              <a:solidFill>
                <a:srgbClr val="000000"/>
              </a:solidFill>
              <a:latin typeface="Calibri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000" spc="-1" dirty="0">
                <a:solidFill>
                  <a:srgbClr val="000000"/>
                </a:solidFill>
                <a:latin typeface="Calibri"/>
              </a:rPr>
              <a:t>Incrémentation au click  utilisateur</a:t>
            </a: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000" spc="-1" dirty="0">
                <a:solidFill>
                  <a:srgbClr val="000000"/>
                </a:solidFill>
                <a:latin typeface="Calibri"/>
              </a:rPr>
              <a:t>Distinction pour chaque animé/manga</a:t>
            </a: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000" spc="-1" dirty="0">
                <a:solidFill>
                  <a:srgbClr val="000000"/>
                </a:solidFill>
                <a:latin typeface="Calibri"/>
              </a:rPr>
              <a:t>Enregistrement dans </a:t>
            </a:r>
            <a:r>
              <a:rPr lang="fr-FR" sz="20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Preferences</a:t>
            </a:r>
            <a:br>
              <a:rPr lang="fr-FR" sz="2000" spc="-1" dirty="0">
                <a:solidFill>
                  <a:srgbClr val="000000"/>
                </a:solidFill>
                <a:latin typeface="Calibri"/>
              </a:rPr>
            </a:br>
            <a:br>
              <a:rPr lang="fr-FR" sz="2800" spc="-1" dirty="0">
                <a:solidFill>
                  <a:srgbClr val="000000"/>
                </a:solidFill>
                <a:latin typeface="Calibri"/>
              </a:rPr>
            </a:b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1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4"/>
          <a:srcRect l="51141" t="40011" r="35266" b="44512"/>
          <a:stretch/>
        </p:blipFill>
        <p:spPr>
          <a:xfrm>
            <a:off x="6855125" y="557909"/>
            <a:ext cx="851902" cy="93906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961886F-96E0-40C8-8F82-1800E1343DB6}"/>
              </a:ext>
            </a:extLst>
          </p:cNvPr>
          <p:cNvGrpSpPr/>
          <p:nvPr/>
        </p:nvGrpSpPr>
        <p:grpSpPr>
          <a:xfrm>
            <a:off x="-719" y="1689840"/>
            <a:ext cx="1695324" cy="3479029"/>
            <a:chOff x="838080" y="1689840"/>
            <a:chExt cx="2009775" cy="4124325"/>
          </a:xfrm>
        </p:grpSpPr>
        <p:grpSp>
          <p:nvGrpSpPr>
            <p:cNvPr id="5" name="Groupe 4"/>
            <p:cNvGrpSpPr/>
            <p:nvPr/>
          </p:nvGrpSpPr>
          <p:grpSpPr>
            <a:xfrm>
              <a:off x="838080" y="1689840"/>
              <a:ext cx="2009775" cy="4124325"/>
              <a:chOff x="838080" y="1689840"/>
              <a:chExt cx="2009775" cy="4124325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080" y="1689840"/>
                <a:ext cx="2009775" cy="4124325"/>
              </a:xfrm>
              <a:prstGeom prst="rect">
                <a:avLst/>
              </a:prstGeom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65542" y="3336285"/>
                <a:ext cx="329513" cy="152292"/>
              </a:xfrm>
              <a:prstGeom prst="rect">
                <a:avLst/>
              </a:prstGeom>
            </p:spPr>
          </p:pic>
        </p:grpSp>
        <p:sp>
          <p:nvSpPr>
            <p:cNvPr id="13" name="Rectangle 12"/>
            <p:cNvSpPr/>
            <p:nvPr/>
          </p:nvSpPr>
          <p:spPr>
            <a:xfrm>
              <a:off x="838080" y="2839649"/>
              <a:ext cx="2009775" cy="369063"/>
            </a:xfrm>
            <a:prstGeom prst="rect">
              <a:avLst/>
            </a:prstGeom>
            <a:noFill/>
            <a:ln>
              <a:solidFill>
                <a:srgbClr val="FF6C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7"/>
          <a:srcRect l="1653" t="52490" r="-2434" b="24914"/>
          <a:stretch/>
        </p:blipFill>
        <p:spPr>
          <a:xfrm>
            <a:off x="11414451" y="6348549"/>
            <a:ext cx="540993" cy="50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93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Shape 2">
            <a:extLst>
              <a:ext uri="{FF2B5EF4-FFF2-40B4-BE49-F238E27FC236}">
                <a16:creationId xmlns:a16="http://schemas.microsoft.com/office/drawing/2014/main" id="{5D4510F4-9294-4C4A-9FEA-80E49F47696C}"/>
              </a:ext>
            </a:extLst>
          </p:cNvPr>
          <p:cNvSpPr txBox="1"/>
          <p:nvPr/>
        </p:nvSpPr>
        <p:spPr>
          <a:xfrm>
            <a:off x="2290903" y="1466250"/>
            <a:ext cx="9900857" cy="5055196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457200" lvl="2">
              <a:lnSpc>
                <a:spcPct val="90000"/>
              </a:lnSpc>
            </a:pPr>
            <a:r>
              <a:rPr lang="en-US" sz="2400" u="sng" spc="-1" dirty="0" err="1">
                <a:solidFill>
                  <a:srgbClr val="000000"/>
                </a:solidFill>
                <a:latin typeface="Calibri"/>
              </a:rPr>
              <a:t>Affichage</a:t>
            </a:r>
            <a:r>
              <a:rPr lang="en-US" sz="2400" u="sng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2400" u="sng" spc="-1" dirty="0" err="1">
                <a:solidFill>
                  <a:srgbClr val="000000"/>
                </a:solidFill>
                <a:latin typeface="Calibri"/>
              </a:rPr>
              <a:t>PopUp</a:t>
            </a:r>
            <a:r>
              <a:rPr lang="en-US" sz="2400" u="sng" spc="-1" dirty="0">
                <a:solidFill>
                  <a:srgbClr val="000000"/>
                </a:solidFill>
                <a:latin typeface="Calibri"/>
              </a:rPr>
              <a:t> :</a:t>
            </a:r>
          </a:p>
          <a:p>
            <a:pPr marL="800100" lvl="2" indent="-3429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Appel et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définition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l’interface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dans le code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géneral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2" indent="-3429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Classe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héritant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US" sz="20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IToastTranslateService</a:t>
            </a: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dans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chaque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plateforme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2">
              <a:lnSpc>
                <a:spcPct val="90000"/>
              </a:lnSpc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2">
              <a:lnSpc>
                <a:spcPct val="90000"/>
              </a:lnSpc>
            </a:pPr>
            <a:endParaRPr lang="en-US" sz="2400" u="sng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2">
              <a:lnSpc>
                <a:spcPct val="90000"/>
              </a:lnSpc>
            </a:pPr>
            <a:endParaRPr lang="en-US" sz="2400" u="sng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2">
              <a:lnSpc>
                <a:spcPct val="90000"/>
              </a:lnSpc>
            </a:pPr>
            <a:endParaRPr lang="en-US" sz="2400" u="sng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2">
              <a:lnSpc>
                <a:spcPct val="90000"/>
              </a:lnSpc>
            </a:pPr>
            <a:endParaRPr lang="en-US" sz="2400" u="sng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2">
              <a:lnSpc>
                <a:spcPct val="90000"/>
              </a:lnSpc>
            </a:pPr>
            <a:endParaRPr lang="en-US" sz="2400" u="sng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2">
              <a:lnSpc>
                <a:spcPct val="90000"/>
              </a:lnSpc>
            </a:pPr>
            <a:endParaRPr lang="en-US" sz="2400" u="sng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2">
              <a:lnSpc>
                <a:spcPct val="90000"/>
              </a:lnSpc>
            </a:pPr>
            <a:endParaRPr lang="en-US" sz="2400" u="sng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2">
              <a:lnSpc>
                <a:spcPct val="90000"/>
              </a:lnSpc>
            </a:pPr>
            <a:endParaRPr lang="en-US" sz="2400" u="sng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2">
              <a:lnSpc>
                <a:spcPct val="90000"/>
              </a:lnSpc>
            </a:pPr>
            <a:r>
              <a:rPr lang="en-US" sz="2400" u="sng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Traduction</a:t>
            </a:r>
            <a:r>
              <a:rPr lang="en-US" sz="2400" u="sng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  <a:p>
            <a:pPr marL="800100" lvl="2" indent="-3429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Récupération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AnimeSelected.attributes?.titles?.</a:t>
            </a:r>
            <a:r>
              <a:rPr lang="en-US" sz="20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ja_jp</a:t>
            </a:r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  <a:p>
            <a:pPr marL="800100" lvl="2" indent="-3429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Gestion erreur</a:t>
            </a:r>
            <a:endParaRPr lang="fr-FR" sz="2000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/>
          <a:srcRect l="34473" t="44510" r="52866" b="45000"/>
          <a:stretch/>
        </p:blipFill>
        <p:spPr>
          <a:xfrm>
            <a:off x="5807276" y="94094"/>
            <a:ext cx="1599399" cy="1282777"/>
          </a:xfrm>
          <a:prstGeom prst="rect">
            <a:avLst/>
          </a:prstGeom>
        </p:spPr>
      </p:pic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 err="1">
                <a:solidFill>
                  <a:srgbClr val="000000"/>
                </a:solidFill>
                <a:latin typeface="Calibri"/>
                <a:ea typeface="Calibri"/>
              </a:rPr>
              <a:t>Dependency</a:t>
            </a: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 Service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AniMangApp</a:t>
            </a:r>
            <a:r>
              <a:rPr lang="fr-FR" sz="1200" spc="-1" dirty="0">
                <a:solidFill>
                  <a:srgbClr val="8B8B8B"/>
                </a:solidFill>
                <a:latin typeface="Calibri"/>
              </a:rPr>
              <a:t> - XAMARIN</a:t>
            </a: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8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4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grpSp>
        <p:nvGrpSpPr>
          <p:cNvPr id="5" name="Groupe 4"/>
          <p:cNvGrpSpPr/>
          <p:nvPr/>
        </p:nvGrpSpPr>
        <p:grpSpPr>
          <a:xfrm>
            <a:off x="-720" y="1689841"/>
            <a:ext cx="1731431" cy="3553126"/>
            <a:chOff x="769364" y="1689840"/>
            <a:chExt cx="2009775" cy="4124325"/>
          </a:xfrm>
        </p:grpSpPr>
        <p:grpSp>
          <p:nvGrpSpPr>
            <p:cNvPr id="11" name="Groupe 10"/>
            <p:cNvGrpSpPr/>
            <p:nvPr/>
          </p:nvGrpSpPr>
          <p:grpSpPr>
            <a:xfrm>
              <a:off x="769364" y="1689840"/>
              <a:ext cx="2009775" cy="4124325"/>
              <a:chOff x="769364" y="1689840"/>
              <a:chExt cx="2009775" cy="4124325"/>
            </a:xfrm>
          </p:grpSpPr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9364" y="1689840"/>
                <a:ext cx="2009775" cy="4124325"/>
              </a:xfrm>
              <a:prstGeom prst="rect">
                <a:avLst/>
              </a:prstGeom>
            </p:spPr>
          </p:pic>
          <p:pic>
            <p:nvPicPr>
              <p:cNvPr id="13" name="Image 1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65542" y="3336285"/>
                <a:ext cx="329513" cy="152292"/>
              </a:xfrm>
              <a:prstGeom prst="rect">
                <a:avLst/>
              </a:prstGeom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769364" y="3170072"/>
              <a:ext cx="1315443" cy="347533"/>
            </a:xfrm>
            <a:prstGeom prst="rect">
              <a:avLst/>
            </a:prstGeom>
            <a:noFill/>
            <a:ln w="38100">
              <a:solidFill>
                <a:srgbClr val="FF6C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6" name="Image 15"/>
          <p:cNvPicPr>
            <a:picLocks noChangeAspect="1"/>
          </p:cNvPicPr>
          <p:nvPr/>
        </p:nvPicPr>
        <p:blipFill rotWithShape="1">
          <a:blip r:embed="rId7"/>
          <a:srcRect l="-781" t="346" b="77058"/>
          <a:stretch/>
        </p:blipFill>
        <p:spPr>
          <a:xfrm>
            <a:off x="11414451" y="6348549"/>
            <a:ext cx="540993" cy="509451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8AA822D-F8E6-42D6-AAB6-8635B838D6E4}"/>
              </a:ext>
            </a:extLst>
          </p:cNvPr>
          <p:cNvGrpSpPr/>
          <p:nvPr/>
        </p:nvGrpSpPr>
        <p:grpSpPr>
          <a:xfrm>
            <a:off x="3268425" y="2622187"/>
            <a:ext cx="8274216" cy="2686066"/>
            <a:chOff x="2499169" y="1466250"/>
            <a:chExt cx="8274216" cy="2686066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552F3E6-1DE6-4858-B437-2DE9080D1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987812" y="1466250"/>
              <a:ext cx="3785573" cy="2686066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844919A-82BC-4A07-9501-FADA58EE599C}"/>
                </a:ext>
              </a:extLst>
            </p:cNvPr>
            <p:cNvGrpSpPr/>
            <p:nvPr/>
          </p:nvGrpSpPr>
          <p:grpSpPr>
            <a:xfrm>
              <a:off x="2499169" y="2009431"/>
              <a:ext cx="2705020" cy="1599704"/>
              <a:chOff x="2499169" y="2078320"/>
              <a:chExt cx="2705020" cy="1599704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5829EE57-CD07-4CBB-BBAA-BEE926A0FB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04621" y="2741289"/>
                <a:ext cx="2699568" cy="936735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EED8529-CB46-42C4-9526-4ACA5C6E78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99169" y="2078320"/>
                <a:ext cx="2705020" cy="891599"/>
              </a:xfrm>
              <a:prstGeom prst="rect">
                <a:avLst/>
              </a:prstGeom>
            </p:spPr>
          </p:pic>
        </p:grpSp>
        <p:pic>
          <p:nvPicPr>
            <p:cNvPr id="21" name="Picture 6" descr="Android logo : histoire, signification et évolution, symbole">
              <a:extLst>
                <a:ext uri="{FF2B5EF4-FFF2-40B4-BE49-F238E27FC236}">
                  <a16:creationId xmlns:a16="http://schemas.microsoft.com/office/drawing/2014/main" id="{348D8FFD-1701-432B-9C3A-454B5215F9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571" r="26569"/>
            <a:stretch/>
          </p:blipFill>
          <p:spPr bwMode="auto">
            <a:xfrm>
              <a:off x="5276180" y="1526842"/>
              <a:ext cx="561540" cy="674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8" descr="Développement applications iOS Lyon | AXOPEN">
              <a:extLst>
                <a:ext uri="{FF2B5EF4-FFF2-40B4-BE49-F238E27FC236}">
                  <a16:creationId xmlns:a16="http://schemas.microsoft.com/office/drawing/2014/main" id="{62810223-3B76-4052-A007-15C838E522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698" t="10188" r="14917" b="10068"/>
            <a:stretch/>
          </p:blipFill>
          <p:spPr bwMode="auto">
            <a:xfrm>
              <a:off x="5683539" y="1956263"/>
              <a:ext cx="575579" cy="6429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12" descr="Build Desktop apps and software | Framestack">
              <a:extLst>
                <a:ext uri="{FF2B5EF4-FFF2-40B4-BE49-F238E27FC236}">
                  <a16:creationId xmlns:a16="http://schemas.microsoft.com/office/drawing/2014/main" id="{65774F46-E1A0-4F10-A06F-7E95A450E4D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04" t="14757" r="20936" b="16396"/>
            <a:stretch/>
          </p:blipFill>
          <p:spPr bwMode="auto">
            <a:xfrm>
              <a:off x="6215654" y="2555027"/>
              <a:ext cx="603656" cy="511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28982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Rating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AniMangApp</a:t>
            </a:r>
            <a:r>
              <a:rPr lang="fr-FR" sz="1200" spc="-1" dirty="0">
                <a:solidFill>
                  <a:srgbClr val="8B8B8B"/>
                </a:solidFill>
                <a:latin typeface="Calibri"/>
              </a:rPr>
              <a:t> - XAMARIN</a:t>
            </a: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9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5D4510F4-9294-4C4A-9FEA-80E49F47696C}"/>
              </a:ext>
            </a:extLst>
          </p:cNvPr>
          <p:cNvSpPr txBox="1"/>
          <p:nvPr/>
        </p:nvSpPr>
        <p:spPr>
          <a:xfrm>
            <a:off x="2481944" y="1833510"/>
            <a:ext cx="8316685" cy="3479029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400" u="sng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Récupération du rating via l’API</a:t>
            </a:r>
            <a:br>
              <a:rPr lang="fr-FR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Réception du rating sous forme de nombres de 0 à 100</a:t>
            </a:r>
            <a:br>
              <a:rPr lang="fr-FR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fr-FR" sz="2000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400" u="sng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Sélection de l’image correspondant</a:t>
            </a:r>
            <a:br>
              <a:rPr lang="fr-FR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Détection de l’intervalle qui englobe le rating récupéré et fonction de ce dernier une image de rating est </a:t>
            </a:r>
            <a:r>
              <a:rPr lang="fr-FR" sz="2000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bindée</a:t>
            </a:r>
            <a:r>
              <a:rPr lang="fr-FR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sur l’interface</a:t>
            </a:r>
            <a:br>
              <a:rPr lang="fr-FR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fr-FR" sz="2000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400" u="sng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 images pour les différents intervalles</a:t>
            </a:r>
            <a:br>
              <a:rPr lang="fr-FR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Chaque image correspond à un intervalle différent, chaque intervalle de 10 représente une demi-étoile</a:t>
            </a:r>
          </a:p>
          <a:p>
            <a:pPr lvl="1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4"/>
          <a:srcRect b="11095"/>
          <a:stretch/>
        </p:blipFill>
        <p:spPr>
          <a:xfrm>
            <a:off x="255896" y="5754599"/>
            <a:ext cx="11877675" cy="406472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2E1D352-D64C-4528-8AB9-6E30981C4B80}"/>
              </a:ext>
            </a:extLst>
          </p:cNvPr>
          <p:cNvGrpSpPr/>
          <p:nvPr/>
        </p:nvGrpSpPr>
        <p:grpSpPr>
          <a:xfrm>
            <a:off x="1" y="1409245"/>
            <a:ext cx="1643144" cy="3371950"/>
            <a:chOff x="0" y="1409244"/>
            <a:chExt cx="2009775" cy="4124325"/>
          </a:xfrm>
        </p:grpSpPr>
        <p:grpSp>
          <p:nvGrpSpPr>
            <p:cNvPr id="10" name="Groupe 9"/>
            <p:cNvGrpSpPr/>
            <p:nvPr/>
          </p:nvGrpSpPr>
          <p:grpSpPr>
            <a:xfrm>
              <a:off x="0" y="1409244"/>
              <a:ext cx="2009775" cy="4124325"/>
              <a:chOff x="838080" y="1689840"/>
              <a:chExt cx="2009775" cy="4124325"/>
            </a:xfrm>
          </p:grpSpPr>
          <p:pic>
            <p:nvPicPr>
              <p:cNvPr id="11" name="Image 10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080" y="1689840"/>
                <a:ext cx="2009775" cy="4124325"/>
              </a:xfrm>
              <a:prstGeom prst="rect">
                <a:avLst/>
              </a:prstGeom>
            </p:spPr>
          </p:pic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65542" y="3336285"/>
                <a:ext cx="329513" cy="152292"/>
              </a:xfrm>
              <a:prstGeom prst="rect">
                <a:avLst/>
              </a:prstGeom>
            </p:spPr>
          </p:pic>
        </p:grpSp>
        <p:sp>
          <p:nvSpPr>
            <p:cNvPr id="13" name="Rectangle 12"/>
            <p:cNvSpPr/>
            <p:nvPr/>
          </p:nvSpPr>
          <p:spPr>
            <a:xfrm>
              <a:off x="0" y="3491244"/>
              <a:ext cx="1472858" cy="295096"/>
            </a:xfrm>
            <a:prstGeom prst="rect">
              <a:avLst/>
            </a:prstGeom>
            <a:noFill/>
            <a:ln w="38100">
              <a:solidFill>
                <a:srgbClr val="FF6C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7"/>
          <a:srcRect l="-781" t="52490" b="24914"/>
          <a:stretch/>
        </p:blipFill>
        <p:spPr>
          <a:xfrm>
            <a:off x="11414451" y="6348549"/>
            <a:ext cx="540993" cy="5094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F179C6-1CBE-43AF-99B2-C887D54ABC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44090" y="671806"/>
            <a:ext cx="1347244" cy="73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235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413</Words>
  <Application>Microsoft Office PowerPoint</Application>
  <PresentationFormat>Grand écran</PresentationFormat>
  <Paragraphs>111</Paragraphs>
  <Slides>12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Courier New</vt:lpstr>
      <vt:lpstr>Symbol</vt:lpstr>
      <vt:lpstr>Times New Roman</vt:lpstr>
      <vt:lpstr>Wingdings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de développement UWP</dc:title>
  <dc:subject/>
  <dc:creator>Mylene Alliez</dc:creator>
  <dc:description/>
  <cp:lastModifiedBy>Kevin Pouzaud</cp:lastModifiedBy>
  <cp:revision>66</cp:revision>
  <dcterms:created xsi:type="dcterms:W3CDTF">2021-10-14T07:28:44Z</dcterms:created>
  <dcterms:modified xsi:type="dcterms:W3CDTF">2022-05-02T16:18:20Z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Personnalisé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